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65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37844-F5D5-4AFA-BC25-69622E6A1262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39CBC7-5CB3-4998-B92A-E6997C9F96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7370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9CBC7-5CB3-4998-B92A-E6997C9F962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508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3DFD1-A95E-4A2C-B75E-EB9160E4B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331EC8-2BD3-4BF6-84C7-DB3CCE0D8B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E0968-B772-4BD9-8996-767C3AA3E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13F27-F16B-4BB7-8E46-7BF273D57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0BEE4-8C45-4033-BBBA-C212F9EEE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698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F6E2-4466-487C-A86E-A9C84DB33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D87E82-AFCB-4419-A944-6C834F5829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1C3B9-A430-4C82-A0DB-9B1AD27CE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54998-DF12-4650-BFA0-E723B5A2A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48402-ECCA-4B7B-90AE-43F6975D6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261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56E8C-4078-4807-A330-AC4AF7A13C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CA0F40-A234-4106-874E-6522360E90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B49AF-312F-41E9-9F41-D9EAA445E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3970F-ADFF-42B5-9223-37E05D8C0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05ABB-3FF0-4E40-BA1E-305B7DF3A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119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BB950-F13E-48ED-BE1A-6F08F3A8A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6364E-22F0-47A1-A89A-2A5760F49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A7507-E994-41E7-A517-7F77A1AE2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F2913-287E-4128-922B-6CB2983CB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1BB73-6AE1-41D0-A24B-A4F647830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320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AD37E-C4C0-4BD6-82EB-61D72BFCF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B16CC-361A-426C-8CE8-7BECFC5E2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35402-CF9D-4596-884E-15EC6CFB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E0C0D-6B93-4A62-8818-216B9536E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06F41-C170-4763-9AF6-786DE088B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064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F2FE3-F7C4-48C3-AA28-B9F86E64B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DA0C8-2EF0-4B7C-AF16-08C6ABB4AD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F5A82-A7C6-4220-97C9-71BAFB928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ED0612-95BC-4DD3-B6B9-85A2045C4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C2A5A6-8575-42C6-BFD9-1EEBDCAFF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2A728-3765-456E-A80F-1D975E841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185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3963-160E-4B9E-AFD2-3C392CC27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C659A-C4E3-4648-9927-7B1580160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EB0B2B-84E1-44CF-B9E6-960B4DBF2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58AA83-8141-4796-A58C-F37DD46F23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E2194C-06BD-4327-869C-9AE7398072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0DFECA-49C1-419F-B640-917F6A325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B2F7B1-1218-4A2A-9700-EE573F209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FD2150-93F7-4CC7-98C9-FC4EFE701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484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0F52D-6477-474A-B6D4-26072C08F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5F2420-571D-4751-9AEF-8DA4BF815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723C6-18EC-436D-B6BF-6FD7741B4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434D3C-4EC3-4FCB-9241-1050FDBFC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5865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E8FA0B-ABA0-42A6-9C57-0167AC9F2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1CFA7B-4A27-4E17-BFB5-7A0BD09F1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126A6-5729-42E6-A941-8B57EE095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826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794BA-2079-4657-BAE9-8D9364111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11CDC-C88F-44BF-A616-F52EC0535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219A50-1854-4AB2-8BA5-95BE39ADE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648C0-106A-4EB7-9837-2979C6539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087B4-46A6-430E-94DE-17F8062B7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ABAC1-86A6-4707-9AE7-A4323F30B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44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47906-B4F3-4665-8F8B-99A1D9C6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1D6E0A-FAB7-4680-A046-8F0A7EF987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7FA1F-F73B-4A4C-831D-6BF7B1818C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7B1EB-9C93-4D16-BC17-C1A1AA30D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13851-A9E1-4970-8DC7-5191F23CB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87FBE-785F-443E-BCAF-92BF3B199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515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3F9F40-574E-4B92-973C-333A5F8BC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39798-04EB-4194-A5D2-E0AAE63C2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2CA85-C3A6-4F08-BA1B-91C6277978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0DC54-70B1-4E72-A269-FBFA475FFB57}" type="datetimeFigureOut">
              <a:rPr lang="zh-CN" altLang="en-US" smtClean="0"/>
              <a:t>2023/4/19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CFDD4-5EA4-4631-A6EE-962464B60A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90680-E983-42C7-9970-CD46FC2008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8F9EF-162D-4C3F-A50B-0FE3149597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9003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C01DBEE-DE7D-4465-9FE1-5745B288EEE2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728870" y="1833273"/>
            <a:ext cx="684354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Tutorial 12   Review of Assignment 3 &amp; 4</a:t>
            </a:r>
          </a:p>
          <a:p>
            <a:endParaRPr lang="en-US" altLang="zh-CN" sz="2800" b="1" dirty="0"/>
          </a:p>
          <a:p>
            <a:endParaRPr lang="en-US" altLang="zh-CN" sz="2800" dirty="0"/>
          </a:p>
          <a:p>
            <a:r>
              <a:rPr lang="en-US" altLang="zh-CN" sz="2800" dirty="0"/>
              <a:t>Tutor: Luo Qin</a:t>
            </a:r>
          </a:p>
          <a:p>
            <a:r>
              <a:rPr lang="en-US" altLang="zh-CN" sz="2800" dirty="0"/>
              <a:t>qluo22@cse.cuhk.edu.hk</a:t>
            </a:r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88054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9EDC0E-7921-4F87-A0C5-834E40D441AF}"/>
              </a:ext>
            </a:extLst>
          </p:cNvPr>
          <p:cNvSpPr txBox="1"/>
          <p:nvPr/>
        </p:nvSpPr>
        <p:spPr>
          <a:xfrm>
            <a:off x="419100" y="660400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b)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7553ED-BFC1-4FF8-A1BE-B030D8670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142" y="845066"/>
            <a:ext cx="10683127" cy="58224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217FA1-8069-497F-92B3-FD62587AA581}"/>
              </a:ext>
            </a:extLst>
          </p:cNvPr>
          <p:cNvSpPr txBox="1"/>
          <p:nvPr/>
        </p:nvSpPr>
        <p:spPr>
          <a:xfrm>
            <a:off x="4800600" y="3571617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19,45,51,71</a:t>
            </a:r>
            <a:endParaRPr lang="zh-CN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070D00-5918-43B2-87CC-93A9992C1B76}"/>
              </a:ext>
            </a:extLst>
          </p:cNvPr>
          <p:cNvSpPr txBox="1"/>
          <p:nvPr/>
        </p:nvSpPr>
        <p:spPr>
          <a:xfrm>
            <a:off x="4819356" y="4371717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51,71,72,81,98,99,104</a:t>
            </a:r>
            <a:endParaRPr lang="zh-CN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05DA5B-F60E-4AF9-93C6-9DAB6C336A50}"/>
              </a:ext>
            </a:extLst>
          </p:cNvPr>
          <p:cNvSpPr txBox="1"/>
          <p:nvPr/>
        </p:nvSpPr>
        <p:spPr>
          <a:xfrm>
            <a:off x="4819356" y="5153193"/>
            <a:ext cx="3448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45,51,71,72,81,98,99,104,110,142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394EE7-626C-4D26-AD95-90E477A5894E}"/>
              </a:ext>
            </a:extLst>
          </p:cNvPr>
          <p:cNvSpPr txBox="1"/>
          <p:nvPr/>
        </p:nvSpPr>
        <p:spPr>
          <a:xfrm>
            <a:off x="4819356" y="5934669"/>
            <a:ext cx="2076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5,19,45,51,72,81,98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7721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35C6F7EA-2812-4957-ABDC-AF6770B9B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530" y="379801"/>
            <a:ext cx="10969200" cy="705600"/>
          </a:xfrm>
        </p:spPr>
        <p:txBody>
          <a:bodyPr/>
          <a:lstStyle/>
          <a:p>
            <a:r>
              <a:rPr lang="en-US" altLang="zh-CN" dirty="0"/>
              <a:t>Assignment4-2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93E3C6-FD11-4F0C-86EF-07D03F87B895}"/>
              </a:ext>
            </a:extLst>
          </p:cNvPr>
          <p:cNvSpPr txBox="1"/>
          <p:nvPr/>
        </p:nvSpPr>
        <p:spPr>
          <a:xfrm>
            <a:off x="505530" y="1314450"/>
            <a:ext cx="67982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 SFS, there exist the files with the hierarchy shown in the figure below.</a:t>
            </a:r>
          </a:p>
          <a:p>
            <a:endParaRPr lang="en-US" altLang="zh-CN" dirty="0"/>
          </a:p>
          <a:p>
            <a:r>
              <a:rPr lang="en-US" altLang="zh-CN" dirty="0"/>
              <a:t>Here, “/” is the root directory; “dir1”, “dir2”, “dir3”, “dir4”, “dir5”, “dir6”, “dir7”, “dir8”, “dir9”, “dir10”, “dir11”, “dir12” and “dir13” are directory file; “file1”, “file2”, “file3”, “file4”, “file5” are regular file.</a:t>
            </a:r>
          </a:p>
          <a:p>
            <a:endParaRPr lang="en-US" altLang="zh-CN" dirty="0"/>
          </a:p>
          <a:p>
            <a:r>
              <a:rPr lang="en-US" altLang="zh-CN" dirty="0"/>
              <a:t>Suppose we have known that the </a:t>
            </a:r>
            <a:r>
              <a:rPr lang="en-US" altLang="zh-CN" dirty="0" err="1"/>
              <a:t>inode</a:t>
            </a:r>
            <a:r>
              <a:rPr lang="en-US" altLang="zh-CN" dirty="0"/>
              <a:t> numbers of “/”, “dir1”, “dir2”, “dir3”, “dir4”, “dir5”, “dir6”, “dir7”, “dir8”, “dir9”, “dir10”, “dir11”, “dir12”, “dir13”, “file1”, “file2”, “file3”, “file4” and “file5” are 0, 1, 2, 3, 4, 5, 6, 7, 8, 9, 10, 11, 12, 13, 14, 15, 16, 17 and 18, respectively.</a:t>
            </a:r>
          </a:p>
          <a:p>
            <a:endParaRPr lang="en-US" altLang="zh-CN" dirty="0"/>
          </a:p>
          <a:p>
            <a:r>
              <a:rPr lang="en-US" altLang="zh-CN" dirty="0"/>
              <a:t>Moreover, each directory file only occupies one data block (4 KB for one data block), and the data block numbers allocated to “/”, “dir1”, “dir2”, “dir3”, “dir4”, “dir5”, “dir6”, “dir7”, “dir8”, “dir9”, “dir10”, “dir11”, “dir12” and “dir13” are 0, 1, 2, 3, 4, 5, 6, 7, 8, 9, 10, 11, 12, 13 respectively.</a:t>
            </a:r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71CF5A-412C-41C1-8F95-6D2CD6695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431" y="1314450"/>
            <a:ext cx="4258039" cy="4794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618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E04DCE4C-6CBE-40F2-ABC9-1F45A4EE3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530" y="379801"/>
            <a:ext cx="10969200" cy="705600"/>
          </a:xfrm>
        </p:spPr>
        <p:txBody>
          <a:bodyPr/>
          <a:lstStyle/>
          <a:p>
            <a:r>
              <a:rPr lang="en-US" altLang="zh-CN" dirty="0"/>
              <a:t>Assignment4-2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46F630-47B2-4BC8-8BA4-746D5DAA12D1}"/>
              </a:ext>
            </a:extLst>
          </p:cNvPr>
          <p:cNvSpPr txBox="1"/>
          <p:nvPr/>
        </p:nvSpPr>
        <p:spPr>
          <a:xfrm>
            <a:off x="505530" y="1314450"/>
            <a:ext cx="1168647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（</a:t>
            </a:r>
            <a:r>
              <a:rPr lang="en-US" altLang="zh-CN" sz="1600" dirty="0"/>
              <a:t>a</a:t>
            </a:r>
            <a:r>
              <a:rPr lang="zh-CN" altLang="en-US" sz="1600" dirty="0"/>
              <a:t>）</a:t>
            </a:r>
            <a:r>
              <a:rPr lang="en-US" altLang="zh-CN" sz="1600" dirty="0"/>
              <a:t>Suppose that each directory entry in a directory file is defined by the following structure:</a:t>
            </a:r>
          </a:p>
          <a:p>
            <a:r>
              <a:rPr lang="en-US" altLang="zh-CN" sz="1600" dirty="0"/>
              <a:t>         typedef struct </a:t>
            </a:r>
            <a:r>
              <a:rPr lang="en-US" altLang="zh-CN" sz="1600" dirty="0" err="1"/>
              <a:t>directory_mapping</a:t>
            </a:r>
            <a:r>
              <a:rPr lang="en-US" altLang="zh-CN" sz="1600" dirty="0"/>
              <a:t> {</a:t>
            </a:r>
          </a:p>
          <a:p>
            <a:r>
              <a:rPr lang="en-US" altLang="zh-CN" sz="1600" dirty="0"/>
              <a:t>               char </a:t>
            </a:r>
            <a:r>
              <a:rPr lang="en-US" altLang="zh-CN" sz="1600" dirty="0" err="1"/>
              <a:t>file_name</a:t>
            </a:r>
            <a:r>
              <a:rPr lang="en-US" altLang="zh-CN" sz="1600" dirty="0"/>
              <a:t>[20]; /* The file name of the file */</a:t>
            </a:r>
          </a:p>
          <a:p>
            <a:r>
              <a:rPr lang="en-US" altLang="zh-CN" sz="1600" dirty="0"/>
              <a:t>               int </a:t>
            </a:r>
            <a:r>
              <a:rPr lang="en-US" altLang="zh-CN" sz="1600" dirty="0" err="1"/>
              <a:t>inode_number</a:t>
            </a:r>
            <a:r>
              <a:rPr lang="en-US" altLang="zh-CN" sz="1600" dirty="0"/>
              <a:t>; /* The </a:t>
            </a:r>
            <a:r>
              <a:rPr lang="en-US" altLang="zh-CN" sz="1600" dirty="0" err="1"/>
              <a:t>inode</a:t>
            </a:r>
            <a:r>
              <a:rPr lang="en-US" altLang="zh-CN" sz="1600" dirty="0"/>
              <a:t> number of the file*/ </a:t>
            </a:r>
          </a:p>
          <a:p>
            <a:r>
              <a:rPr lang="en-US" altLang="zh-CN" sz="1600" dirty="0"/>
              <a:t>          }DIR_NODE</a:t>
            </a:r>
          </a:p>
          <a:p>
            <a:r>
              <a:rPr lang="en-US" altLang="zh-CN" sz="1600" dirty="0"/>
              <a:t>          Each directory file should at least contain two mapping items, “.” and “..”, for itself and its parent directory, </a:t>
            </a:r>
          </a:p>
          <a:p>
            <a:r>
              <a:rPr lang="en-US" altLang="zh-CN" sz="1600" dirty="0"/>
              <a:t>         respectively (the parent of the root directory is itself). Give the contents of data blocks 0, 1, 5, 8 and 10, </a:t>
            </a:r>
          </a:p>
          <a:p>
            <a:r>
              <a:rPr lang="en-US" altLang="zh-CN" sz="1600" dirty="0"/>
              <a:t>         respectively. </a:t>
            </a:r>
          </a:p>
          <a:p>
            <a:endParaRPr lang="en-US" altLang="zh-CN" sz="1600" dirty="0"/>
          </a:p>
          <a:p>
            <a:r>
              <a:rPr lang="en-US" altLang="zh-CN" sz="1600" b="1" dirty="0"/>
              <a:t>Answer:</a:t>
            </a:r>
          </a:p>
          <a:p>
            <a:r>
              <a:rPr lang="en-US" altLang="zh-CN" sz="1600" dirty="0"/>
              <a:t>data blocks 0     data blocks 1   data blocks 5    data blocks 8            data blocks 10</a:t>
            </a:r>
          </a:p>
          <a:p>
            <a:r>
              <a:rPr lang="en-US" altLang="zh-CN" sz="1600" dirty="0"/>
              <a:t>.        0               .       1              .       5               .         8                     .     10</a:t>
            </a:r>
          </a:p>
          <a:p>
            <a:r>
              <a:rPr lang="en-US" altLang="zh-CN" sz="1600" dirty="0"/>
              <a:t>..       0               ..      0              ..       4              ..         11                   ..     4</a:t>
            </a:r>
          </a:p>
          <a:p>
            <a:r>
              <a:rPr lang="en-US" altLang="zh-CN" sz="1600" dirty="0"/>
              <a:t>dir12  12            dir7 7              file1   14           dir3     3</a:t>
            </a:r>
          </a:p>
          <a:p>
            <a:r>
              <a:rPr lang="en-US" altLang="zh-CN" sz="1600" dirty="0"/>
              <a:t>dir1    1              dir2 2                                      dir4      4</a:t>
            </a:r>
          </a:p>
          <a:p>
            <a:r>
              <a:rPr lang="en-US" altLang="zh-CN" sz="1600" dirty="0"/>
              <a:t>File2   15                                                           dir9      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EEE538-6496-4615-8D25-82B513D90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5992" y="3166110"/>
            <a:ext cx="3200478" cy="360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446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741119B-626B-4DFD-939A-4062EAAD3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530" y="379801"/>
            <a:ext cx="10969200" cy="705600"/>
          </a:xfrm>
        </p:spPr>
        <p:txBody>
          <a:bodyPr/>
          <a:lstStyle/>
          <a:p>
            <a:r>
              <a:rPr lang="en-US" altLang="zh-CN" dirty="0"/>
              <a:t>Assignment4-2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41D248-E339-4B31-B19E-770ADCC7A394}"/>
              </a:ext>
            </a:extLst>
          </p:cNvPr>
          <p:cNvSpPr txBox="1"/>
          <p:nvPr/>
        </p:nvSpPr>
        <p:spPr>
          <a:xfrm>
            <a:off x="662940" y="1257300"/>
            <a:ext cx="11330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b) Suppose a user provides the following absolute path:</a:t>
            </a:r>
          </a:p>
          <a:p>
            <a:r>
              <a:rPr lang="en-US" altLang="zh-CN" dirty="0"/>
              <a:t>/dir1/dir2/dir13/file4</a:t>
            </a:r>
          </a:p>
          <a:p>
            <a:r>
              <a:rPr lang="en-US" altLang="zh-CN" dirty="0"/>
              <a:t>Show the sequence of the </a:t>
            </a:r>
            <a:r>
              <a:rPr lang="en-US" altLang="zh-CN" dirty="0" err="1"/>
              <a:t>inode</a:t>
            </a:r>
            <a:r>
              <a:rPr lang="en-US" altLang="zh-CN" dirty="0"/>
              <a:t> numbers and data block numbers we need to pass in order to obtain the </a:t>
            </a:r>
            <a:r>
              <a:rPr lang="en-US" altLang="zh-CN" dirty="0" err="1"/>
              <a:t>inode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number of file4 (starting from the root directory).</a:t>
            </a:r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F443D-E5B9-4A79-948E-8A1E84A1B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2182" y="2457629"/>
            <a:ext cx="3661104" cy="41222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270D15-7D60-45AC-85E8-D8D635513769}"/>
              </a:ext>
            </a:extLst>
          </p:cNvPr>
          <p:cNvSpPr txBox="1"/>
          <p:nvPr/>
        </p:nvSpPr>
        <p:spPr>
          <a:xfrm>
            <a:off x="822960" y="3040380"/>
            <a:ext cx="632897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/>
              <a:t>inode</a:t>
            </a:r>
            <a:r>
              <a:rPr lang="en-US" altLang="zh-CN" sz="2800" dirty="0"/>
              <a:t> 0-&gt;data block 0     (for ‘/’)</a:t>
            </a:r>
          </a:p>
          <a:p>
            <a:r>
              <a:rPr lang="en-US" altLang="zh-CN" sz="2800" dirty="0"/>
              <a:t>-&gt;</a:t>
            </a:r>
            <a:r>
              <a:rPr lang="en-US" altLang="zh-CN" sz="2800" dirty="0" err="1"/>
              <a:t>inode</a:t>
            </a:r>
            <a:r>
              <a:rPr lang="en-US" altLang="zh-CN" sz="2800" dirty="0"/>
              <a:t> 1-&gt;data block 1   (for ‘dir1’)</a:t>
            </a:r>
          </a:p>
          <a:p>
            <a:r>
              <a:rPr lang="en-US" altLang="zh-CN" sz="2800" dirty="0"/>
              <a:t>-&gt;</a:t>
            </a:r>
            <a:r>
              <a:rPr lang="en-US" altLang="zh-CN" sz="2800" dirty="0" err="1"/>
              <a:t>inode</a:t>
            </a:r>
            <a:r>
              <a:rPr lang="en-US" altLang="zh-CN" sz="2800" dirty="0"/>
              <a:t> 2-&gt;data block 2   (for ‘dir2’)</a:t>
            </a:r>
          </a:p>
          <a:p>
            <a:r>
              <a:rPr lang="en-US" altLang="zh-CN" sz="2800" dirty="0"/>
              <a:t>-&gt;</a:t>
            </a:r>
            <a:r>
              <a:rPr lang="en-US" altLang="zh-CN" sz="2800" dirty="0" err="1"/>
              <a:t>inode</a:t>
            </a:r>
            <a:r>
              <a:rPr lang="en-US" altLang="zh-CN" sz="2800" dirty="0"/>
              <a:t> 13-&gt;data block 13  (for ‘dir13’)</a:t>
            </a:r>
          </a:p>
          <a:p>
            <a:r>
              <a:rPr lang="en-US" altLang="zh-CN" sz="2800" dirty="0"/>
              <a:t>-&gt;</a:t>
            </a:r>
            <a:r>
              <a:rPr lang="en-US" altLang="zh-CN" sz="2800" dirty="0" err="1"/>
              <a:t>inode</a:t>
            </a:r>
            <a:r>
              <a:rPr lang="en-US" altLang="zh-CN" sz="2800" dirty="0"/>
              <a:t> 17 (for ‘file17’)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4163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05774-CA6A-4D76-993E-2C6EC1280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b="1" dirty="0"/>
              <a:t>A hint for you:</a:t>
            </a:r>
          </a:p>
          <a:p>
            <a:pPr marL="0" indent="0">
              <a:buNone/>
            </a:pPr>
            <a:r>
              <a:rPr lang="en-US" altLang="zh-CN" dirty="0"/>
              <a:t>Review the written problems in Assignment 3 and 4, as well as</a:t>
            </a:r>
          </a:p>
          <a:p>
            <a:pPr marL="0" indent="0">
              <a:buNone/>
            </a:pPr>
            <a:r>
              <a:rPr lang="en-US" altLang="zh-CN" dirty="0"/>
              <a:t>understand the answers before your final.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Besides, practice the conversion among decimal, binary and hexadecimal.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8058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CD46EE54-105B-4BAB-B9AB-FA0D702C3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530" y="379801"/>
            <a:ext cx="10969200" cy="705600"/>
          </a:xfrm>
        </p:spPr>
        <p:txBody>
          <a:bodyPr/>
          <a:lstStyle/>
          <a:p>
            <a:r>
              <a:rPr lang="en-US" altLang="zh-CN" dirty="0"/>
              <a:t>Assignment3-2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89786-ED48-4552-9F6B-13A1454D1E32}"/>
              </a:ext>
            </a:extLst>
          </p:cNvPr>
          <p:cNvSpPr txBox="1"/>
          <p:nvPr/>
        </p:nvSpPr>
        <p:spPr>
          <a:xfrm>
            <a:off x="685800" y="1325880"/>
            <a:ext cx="6086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Single Linked List to implement the FIFO and LRU algorithm</a:t>
            </a:r>
            <a:endParaRPr lang="zh-CN" alt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9157907-B70A-4015-89A3-28C9D6DBF005}"/>
              </a:ext>
            </a:extLst>
          </p:cNvPr>
          <p:cNvSpPr/>
          <p:nvPr/>
        </p:nvSpPr>
        <p:spPr>
          <a:xfrm>
            <a:off x="1840230" y="2263140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C34BA01-4AFF-4D9F-84AA-691C58E68C07}"/>
              </a:ext>
            </a:extLst>
          </p:cNvPr>
          <p:cNvCxnSpPr>
            <a:stCxn id="6" idx="6"/>
          </p:cNvCxnSpPr>
          <p:nvPr/>
        </p:nvCxnSpPr>
        <p:spPr>
          <a:xfrm flipV="1">
            <a:off x="2194560" y="2434590"/>
            <a:ext cx="1177290" cy="13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7D3FAC77-59E8-4FBD-9B0C-0BA1E9EE357A}"/>
              </a:ext>
            </a:extLst>
          </p:cNvPr>
          <p:cNvSpPr/>
          <p:nvPr/>
        </p:nvSpPr>
        <p:spPr>
          <a:xfrm>
            <a:off x="3371850" y="2256532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B23BF8-A6E0-4EE0-A35C-3DC847C562B7}"/>
              </a:ext>
            </a:extLst>
          </p:cNvPr>
          <p:cNvCxnSpPr/>
          <p:nvPr/>
        </p:nvCxnSpPr>
        <p:spPr>
          <a:xfrm flipV="1">
            <a:off x="3726180" y="2447806"/>
            <a:ext cx="1177290" cy="13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F04E54C-3133-478B-A4CF-E1C2CED69B24}"/>
              </a:ext>
            </a:extLst>
          </p:cNvPr>
          <p:cNvSpPr/>
          <p:nvPr/>
        </p:nvSpPr>
        <p:spPr>
          <a:xfrm>
            <a:off x="4903470" y="2249924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B8292C9-F773-4CB1-A1D8-6F6419455A4D}"/>
              </a:ext>
            </a:extLst>
          </p:cNvPr>
          <p:cNvCxnSpPr/>
          <p:nvPr/>
        </p:nvCxnSpPr>
        <p:spPr>
          <a:xfrm flipV="1">
            <a:off x="5257800" y="2421374"/>
            <a:ext cx="1177290" cy="13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01FA28C9-3AF9-4EC5-B8F9-66CCAC084652}"/>
              </a:ext>
            </a:extLst>
          </p:cNvPr>
          <p:cNvSpPr/>
          <p:nvPr/>
        </p:nvSpPr>
        <p:spPr>
          <a:xfrm>
            <a:off x="6435090" y="2236708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207DFB-1335-4C2A-8A7B-601CBE57ADCA}"/>
              </a:ext>
            </a:extLst>
          </p:cNvPr>
          <p:cNvCxnSpPr/>
          <p:nvPr/>
        </p:nvCxnSpPr>
        <p:spPr>
          <a:xfrm flipV="1">
            <a:off x="6789420" y="2427982"/>
            <a:ext cx="1177290" cy="13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85E59559-F885-4AF2-8C7A-E9894FD15C27}"/>
              </a:ext>
            </a:extLst>
          </p:cNvPr>
          <p:cNvSpPr/>
          <p:nvPr/>
        </p:nvSpPr>
        <p:spPr>
          <a:xfrm>
            <a:off x="7966710" y="2236708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B5ECB4-BC97-4F31-AEDF-C11B8845AEBA}"/>
              </a:ext>
            </a:extLst>
          </p:cNvPr>
          <p:cNvSpPr txBox="1"/>
          <p:nvPr/>
        </p:nvSpPr>
        <p:spPr>
          <a:xfrm>
            <a:off x="857074" y="4318517"/>
            <a:ext cx="579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LRU</a:t>
            </a:r>
          </a:p>
          <a:p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E67127-66EB-4F97-B350-26C6F000A4D5}"/>
              </a:ext>
            </a:extLst>
          </p:cNvPr>
          <p:cNvSpPr txBox="1"/>
          <p:nvPr/>
        </p:nvSpPr>
        <p:spPr>
          <a:xfrm>
            <a:off x="937260" y="2857500"/>
            <a:ext cx="669927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/>
              <a:t>Find</a:t>
            </a:r>
          </a:p>
          <a:p>
            <a:pPr marL="342900" indent="-342900">
              <a:buAutoNum type="arabicParenR"/>
            </a:pPr>
            <a:r>
              <a:rPr lang="en-US" altLang="zh-CN" dirty="0"/>
              <a:t>Not Find</a:t>
            </a:r>
          </a:p>
          <a:p>
            <a:r>
              <a:rPr lang="en-US" altLang="zh-CN" dirty="0"/>
              <a:t>      </a:t>
            </a:r>
            <a:r>
              <a:rPr lang="en-US" altLang="zh-CN" dirty="0" err="1"/>
              <a:t>i</a:t>
            </a:r>
            <a:r>
              <a:rPr lang="en-US" altLang="zh-CN" dirty="0"/>
              <a:t>) The cache is not full, insert in the header side</a:t>
            </a:r>
          </a:p>
          <a:p>
            <a:r>
              <a:rPr lang="en-US" altLang="zh-CN" dirty="0"/>
              <a:t>      ii) The cache is full, insert in the header side and delete the tail</a:t>
            </a:r>
          </a:p>
          <a:p>
            <a:endParaRPr lang="zh-CN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0E4086-EA06-4EC5-9731-122147118FB0}"/>
              </a:ext>
            </a:extLst>
          </p:cNvPr>
          <p:cNvSpPr txBox="1"/>
          <p:nvPr/>
        </p:nvSpPr>
        <p:spPr>
          <a:xfrm>
            <a:off x="781226" y="1907024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FIFO (queue)</a:t>
            </a:r>
            <a:endParaRPr lang="zh-CN" alt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75E1F16-4EFA-4EE4-8792-FEC0E4383F14}"/>
              </a:ext>
            </a:extLst>
          </p:cNvPr>
          <p:cNvSpPr/>
          <p:nvPr/>
        </p:nvSpPr>
        <p:spPr>
          <a:xfrm>
            <a:off x="1924050" y="4792028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E3B9BD0-50EF-4F19-9C53-8A3405B4A346}"/>
              </a:ext>
            </a:extLst>
          </p:cNvPr>
          <p:cNvCxnSpPr>
            <a:stCxn id="19" idx="6"/>
          </p:cNvCxnSpPr>
          <p:nvPr/>
        </p:nvCxnSpPr>
        <p:spPr>
          <a:xfrm flipV="1">
            <a:off x="2278380" y="4963478"/>
            <a:ext cx="1177290" cy="13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6A9C4229-1406-4385-AEE0-056E6A206FF2}"/>
              </a:ext>
            </a:extLst>
          </p:cNvPr>
          <p:cNvSpPr/>
          <p:nvPr/>
        </p:nvSpPr>
        <p:spPr>
          <a:xfrm>
            <a:off x="3455670" y="4785420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79E1638-86CB-432F-AF22-F31BED1EA43F}"/>
              </a:ext>
            </a:extLst>
          </p:cNvPr>
          <p:cNvCxnSpPr/>
          <p:nvPr/>
        </p:nvCxnSpPr>
        <p:spPr>
          <a:xfrm flipV="1">
            <a:off x="3810000" y="4976694"/>
            <a:ext cx="1177290" cy="13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12398E9F-2A38-427F-BB38-F53395CDDA68}"/>
              </a:ext>
            </a:extLst>
          </p:cNvPr>
          <p:cNvSpPr/>
          <p:nvPr/>
        </p:nvSpPr>
        <p:spPr>
          <a:xfrm>
            <a:off x="4987290" y="4778812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B1E4BC1-ED79-43D8-8DF4-55B26AE4F8AB}"/>
              </a:ext>
            </a:extLst>
          </p:cNvPr>
          <p:cNvCxnSpPr/>
          <p:nvPr/>
        </p:nvCxnSpPr>
        <p:spPr>
          <a:xfrm flipV="1">
            <a:off x="5341620" y="4950262"/>
            <a:ext cx="1177290" cy="13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63D94B76-4B8A-44F0-86F8-BC33EABCFF4A}"/>
              </a:ext>
            </a:extLst>
          </p:cNvPr>
          <p:cNvSpPr/>
          <p:nvPr/>
        </p:nvSpPr>
        <p:spPr>
          <a:xfrm>
            <a:off x="6518910" y="4765596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437749B-8937-4C00-A7F1-CC59F265BF02}"/>
              </a:ext>
            </a:extLst>
          </p:cNvPr>
          <p:cNvCxnSpPr/>
          <p:nvPr/>
        </p:nvCxnSpPr>
        <p:spPr>
          <a:xfrm flipV="1">
            <a:off x="6873240" y="4956870"/>
            <a:ext cx="1177290" cy="132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954D0E84-09E4-4A3E-AB82-5BA91BDA6A01}"/>
              </a:ext>
            </a:extLst>
          </p:cNvPr>
          <p:cNvSpPr/>
          <p:nvPr/>
        </p:nvSpPr>
        <p:spPr>
          <a:xfrm>
            <a:off x="8050530" y="4765596"/>
            <a:ext cx="354330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8093678-0893-4B9A-8381-5223E8B85B4F}"/>
              </a:ext>
            </a:extLst>
          </p:cNvPr>
          <p:cNvSpPr txBox="1"/>
          <p:nvPr/>
        </p:nvSpPr>
        <p:spPr>
          <a:xfrm>
            <a:off x="901949" y="5319594"/>
            <a:ext cx="66992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zh-CN" dirty="0"/>
              <a:t>Find, move the one found to the header</a:t>
            </a:r>
          </a:p>
          <a:p>
            <a:pPr marL="342900" indent="-342900">
              <a:buAutoNum type="arabicParenR"/>
            </a:pPr>
            <a:r>
              <a:rPr lang="en-US" altLang="zh-CN" dirty="0"/>
              <a:t>Not Find</a:t>
            </a:r>
          </a:p>
          <a:p>
            <a:r>
              <a:rPr lang="en-US" altLang="zh-CN" dirty="0"/>
              <a:t>      </a:t>
            </a:r>
            <a:r>
              <a:rPr lang="en-US" altLang="zh-CN" dirty="0" err="1"/>
              <a:t>i</a:t>
            </a:r>
            <a:r>
              <a:rPr lang="en-US" altLang="zh-CN" dirty="0"/>
              <a:t>) The cache is not full, insert in the header side</a:t>
            </a:r>
          </a:p>
          <a:p>
            <a:r>
              <a:rPr lang="en-US" altLang="zh-CN" dirty="0"/>
              <a:t>      ii) The cache is full, insert in the header side and delete the tail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8653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2F2EA-BACA-4B0F-AA53-6035A161E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Assignment3-2</a:t>
            </a:r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2AC556-E751-4B51-A946-7DC26338BAEB}"/>
              </a:ext>
            </a:extLst>
          </p:cNvPr>
          <p:cNvSpPr txBox="1"/>
          <p:nvPr/>
        </p:nvSpPr>
        <p:spPr>
          <a:xfrm>
            <a:off x="852257" y="1506022"/>
            <a:ext cx="51812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The reference implementation is in the attachment</a:t>
            </a:r>
          </a:p>
          <a:p>
            <a:r>
              <a:rPr lang="en-US" altLang="zh-CN" dirty="0"/>
              <a:t> </a:t>
            </a:r>
          </a:p>
          <a:p>
            <a:r>
              <a:rPr lang="en-US" altLang="zh-CN" dirty="0"/>
              <a:t>Output for case 2</a:t>
            </a:r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B3483-0A21-4547-AA0B-28B6684B2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54395"/>
            <a:ext cx="7061015" cy="314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85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21D13-2865-481B-91C5-18A2993B1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Assignment 3 Bonus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DF5349-8DB6-48A7-AC95-F35EF17CE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9239"/>
            <a:ext cx="6557010" cy="36123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156256-9B92-4F03-B8D5-4EC4A5C5F5FD}"/>
              </a:ext>
            </a:extLst>
          </p:cNvPr>
          <p:cNvSpPr txBox="1"/>
          <p:nvPr/>
        </p:nvSpPr>
        <p:spPr>
          <a:xfrm>
            <a:off x="838200" y="5569545"/>
            <a:ext cx="10771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 this problem, you are required to </a:t>
            </a:r>
            <a:r>
              <a:rPr lang="en-US" altLang="zh-CN" b="1" dirty="0"/>
              <a:t>find the physical address </a:t>
            </a:r>
            <a:r>
              <a:rPr lang="en-US" altLang="zh-CN" b="1" dirty="0" err="1"/>
              <a:t>ofvariable‘i’andset</a:t>
            </a:r>
            <a:r>
              <a:rPr lang="en-US" altLang="zh-CN" b="1" dirty="0"/>
              <a:t> the value of ‘</a:t>
            </a:r>
            <a:r>
              <a:rPr lang="en-US" altLang="zh-CN" b="1" dirty="0" err="1"/>
              <a:t>i’to</a:t>
            </a:r>
            <a:r>
              <a:rPr lang="en-US" altLang="zh-CN" b="1" dirty="0"/>
              <a:t> be </a:t>
            </a:r>
            <a:r>
              <a:rPr lang="en-US" altLang="zh-CN" b="1" dirty="0" err="1"/>
              <a:t>zeroin</a:t>
            </a:r>
            <a:r>
              <a:rPr lang="en-US" altLang="zh-CN" b="1" dirty="0"/>
              <a:t> either father process or child process </a:t>
            </a:r>
            <a:r>
              <a:rPr lang="en-US" altLang="zh-CN" dirty="0"/>
              <a:t>with </a:t>
            </a:r>
            <a:r>
              <a:rPr lang="en-US" altLang="zh-CN" dirty="0" err="1"/>
              <a:t>Bochs</a:t>
            </a:r>
            <a:r>
              <a:rPr lang="en-US" altLang="zh-CN" dirty="0"/>
              <a:t> x86Emulator.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0249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0F2B481-9C3D-44CD-B3C4-B34F6FEFC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Assignment 3 Bonus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34F741-9419-48EA-978F-EA205045D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71471"/>
            <a:ext cx="7624510" cy="4530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1D8C62-F138-4E13-BE6C-6B343838E605}"/>
              </a:ext>
            </a:extLst>
          </p:cNvPr>
          <p:cNvSpPr txBox="1"/>
          <p:nvPr/>
        </p:nvSpPr>
        <p:spPr>
          <a:xfrm>
            <a:off x="838200" y="1536441"/>
            <a:ext cx="87334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lphaLcParenBoth"/>
            </a:pPr>
            <a:r>
              <a:rPr lang="en-US" altLang="zh-CN" dirty="0"/>
              <a:t>The output is as follows</a:t>
            </a:r>
          </a:p>
          <a:p>
            <a:r>
              <a:rPr lang="en-US" altLang="zh-CN" dirty="0"/>
              <a:t>      Explanation: all from data segment. the offsets of different processes are the same.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0906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98D34B8-C725-4C6A-A4CC-D341FA8D0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Assignment 3 Bonus</a:t>
            </a:r>
            <a:endParaRPr lang="zh-CN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514BC9-3DB4-4B3E-BD15-15A59C7480F8}"/>
              </a:ext>
            </a:extLst>
          </p:cNvPr>
          <p:cNvSpPr txBox="1"/>
          <p:nvPr/>
        </p:nvSpPr>
        <p:spPr>
          <a:xfrm>
            <a:off x="838200" y="150602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Logical address</a:t>
            </a:r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DD4D07-439B-4904-923D-157A46689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" y="2057400"/>
            <a:ext cx="8395960" cy="45897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C3077E-A557-4CF1-A444-CBAB8C31D7E2}"/>
              </a:ext>
            </a:extLst>
          </p:cNvPr>
          <p:cNvSpPr txBox="1"/>
          <p:nvPr/>
        </p:nvSpPr>
        <p:spPr>
          <a:xfrm>
            <a:off x="8903970" y="3863340"/>
            <a:ext cx="2887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0x14000000+0x00004004=</a:t>
            </a:r>
          </a:p>
          <a:p>
            <a:r>
              <a:rPr lang="en-US" altLang="zh-CN" dirty="0"/>
              <a:t>0x14004004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5785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CD7CCE-2EA9-47C3-94FC-C98D9B547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530" y="379801"/>
            <a:ext cx="10969200" cy="705600"/>
          </a:xfrm>
        </p:spPr>
        <p:txBody>
          <a:bodyPr/>
          <a:lstStyle/>
          <a:p>
            <a:r>
              <a:rPr lang="en-US" altLang="zh-CN" dirty="0"/>
              <a:t>Assignment3-1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17F9DF-AEA2-4C83-B0D2-B2E75D384394}"/>
              </a:ext>
            </a:extLst>
          </p:cNvPr>
          <p:cNvSpPr txBox="1"/>
          <p:nvPr/>
        </p:nvSpPr>
        <p:spPr>
          <a:xfrm>
            <a:off x="612810" y="1176841"/>
            <a:ext cx="107546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Suppose a machine uses the </a:t>
            </a:r>
            <a:r>
              <a:rPr lang="en-US" altLang="zh-CN" sz="2800" b="1" dirty="0"/>
              <a:t>word addressing(A physical address of memory on a machine uniquely identify one word in the memory)</a:t>
            </a:r>
            <a:r>
              <a:rPr lang="en-US" altLang="zh-CN" sz="2800" dirty="0"/>
              <a:t>and </a:t>
            </a:r>
            <a:r>
              <a:rPr lang="en-US" altLang="zh-CN" sz="2800" b="1" dirty="0"/>
              <a:t>two-level paging</a:t>
            </a:r>
            <a:r>
              <a:rPr lang="en-US" altLang="zh-CN" sz="2800" dirty="0"/>
              <a:t>. The word length of the machine is 32 bits. The page size is 32 bytes, the page directory has 4 entries, and the page table (PT) has 8 entries. You need to answer the following questions.</a:t>
            </a:r>
          </a:p>
          <a:p>
            <a:endParaRPr lang="en-US" altLang="zh-CN" sz="2800" dirty="0"/>
          </a:p>
          <a:p>
            <a:r>
              <a:rPr lang="en-US" altLang="zh-CN" sz="2800" dirty="0"/>
              <a:t>a) What is the size of the virtual address space? How many bits does a virtual address have? How many bits should be reserved for the page directory index, page table index and the offset respectively?</a:t>
            </a:r>
          </a:p>
        </p:txBody>
      </p:sp>
    </p:spTree>
    <p:extLst>
      <p:ext uri="{BB962C8B-B14F-4D97-AF65-F5344CB8AC3E}">
        <p14:creationId xmlns:p14="http://schemas.microsoft.com/office/powerpoint/2010/main" val="2922149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59C81-AB66-47CA-807C-705BE0EBF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Assignment 3 Bonus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8FDA79-DC9A-417D-940A-2C236DFEA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10" y="1810098"/>
            <a:ext cx="8926830" cy="48888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A234FC-D4C5-4578-9B86-23EE2586BD50}"/>
              </a:ext>
            </a:extLst>
          </p:cNvPr>
          <p:cNvSpPr txBox="1"/>
          <p:nvPr/>
        </p:nvSpPr>
        <p:spPr>
          <a:xfrm>
            <a:off x="651510" y="1381061"/>
            <a:ext cx="3074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Physical Address: 0x00fa3004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133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BD109C5-783F-4711-82AB-CFCAA7721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Assignment 3 Bonus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E76532-9964-470B-AD38-6D8A66E08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79599"/>
            <a:ext cx="8900160" cy="48672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A246FE-8C7A-410B-BB64-6CE80E43DA16}"/>
              </a:ext>
            </a:extLst>
          </p:cNvPr>
          <p:cNvSpPr txBox="1"/>
          <p:nvPr/>
        </p:nvSpPr>
        <p:spPr>
          <a:xfrm>
            <a:off x="697230" y="1506022"/>
            <a:ext cx="6276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One case: The child process exits! The program is still running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745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3D0AEAC-ABF7-461D-BE79-38194243B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Assignment 3 Bonus</a:t>
            </a:r>
            <a:endParaRPr lang="zh-CN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78496A-6F87-47DA-A713-14061ED12163}"/>
              </a:ext>
            </a:extLst>
          </p:cNvPr>
          <p:cNvSpPr txBox="1"/>
          <p:nvPr/>
        </p:nvSpPr>
        <p:spPr>
          <a:xfrm>
            <a:off x="889000" y="1422400"/>
            <a:ext cx="44230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Another case</a:t>
            </a:r>
          </a:p>
          <a:p>
            <a:r>
              <a:rPr lang="en-US" altLang="zh-CN" dirty="0"/>
              <a:t>Logical address: 0x10004004</a:t>
            </a:r>
          </a:p>
          <a:p>
            <a:r>
              <a:rPr lang="en-US" altLang="zh-CN" dirty="0"/>
              <a:t>Physical address: 0x00f93004</a:t>
            </a:r>
          </a:p>
          <a:p>
            <a:r>
              <a:rPr lang="en-US" altLang="zh-CN" dirty="0"/>
              <a:t>The father process exits. The program exits</a:t>
            </a:r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54F201-74C9-4CA6-AB9B-48E4B69EF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0" y="2645133"/>
            <a:ext cx="7391400" cy="404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8916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6F27D2-B9D6-4BFC-81C1-5CFF638296C4}"/>
              </a:ext>
            </a:extLst>
          </p:cNvPr>
          <p:cNvSpPr txBox="1"/>
          <p:nvPr/>
        </p:nvSpPr>
        <p:spPr>
          <a:xfrm>
            <a:off x="2463800" y="3232150"/>
            <a:ext cx="76193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Hope All of You Get Good Grades in Final!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112633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33800C8-A9BB-4481-830B-66EA88135FCC}"/>
                  </a:ext>
                </a:extLst>
              </p:cNvPr>
              <p:cNvSpPr txBox="1"/>
              <p:nvPr/>
            </p:nvSpPr>
            <p:spPr>
              <a:xfrm>
                <a:off x="612810" y="1176841"/>
                <a:ext cx="9319860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14350" indent="-514350">
                  <a:buAutoNum type="alphaLcParenR"/>
                </a:pPr>
                <a:r>
                  <a:rPr lang="en-US" altLang="zh-CN" sz="2800" dirty="0"/>
                  <a:t>What is the size of the virtual address space? How many bits does a virtual address have? How many bits should be reserved for the page directory index, page table index and the offset respectively?</a:t>
                </a:r>
              </a:p>
              <a:p>
                <a:pPr marL="514350" indent="-514350">
                  <a:buAutoNum type="alphaLcParenR"/>
                </a:pPr>
                <a:endParaRPr lang="en-US" altLang="zh-CN" sz="2800" dirty="0"/>
              </a:p>
              <a:p>
                <a:r>
                  <a:rPr lang="en-US" altLang="zh-CN" sz="2800" dirty="0"/>
                  <a:t>The number of physical addresses in one page:</a:t>
                </a:r>
              </a:p>
              <a:p>
                <a:pPr algn="ctr"/>
                <a:r>
                  <a:rPr lang="en-US" altLang="zh-CN" sz="2800" dirty="0"/>
                  <a:t>32 bytes/32 bits = 8</a:t>
                </a:r>
              </a:p>
              <a:p>
                <a:r>
                  <a:rPr lang="en-US" altLang="zh-CN" sz="2800" dirty="0"/>
                  <a:t>The bits of offset: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8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8=3</m:t>
                        </m:r>
                      </m:e>
                    </m:func>
                  </m:oMath>
                </a14:m>
                <a:endParaRPr lang="en-US" altLang="zh-CN" sz="2800" dirty="0"/>
              </a:p>
              <a:p>
                <a:r>
                  <a:rPr lang="en-US" altLang="zh-CN" sz="2800" dirty="0"/>
                  <a:t>The bits for page directory index: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8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4=2</m:t>
                        </m:r>
                      </m:e>
                    </m:func>
                  </m:oMath>
                </a14:m>
                <a:endParaRPr lang="en-US" altLang="zh-CN" sz="2800" b="0" dirty="0"/>
              </a:p>
              <a:p>
                <a:r>
                  <a:rPr lang="en-US" altLang="zh-CN" sz="2800" dirty="0"/>
                  <a:t>The bits for page table index: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28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8=3</m:t>
                        </m:r>
                      </m:e>
                    </m:func>
                  </m:oMath>
                </a14:m>
                <a:endParaRPr lang="en-US" altLang="zh-CN" sz="2800" dirty="0"/>
              </a:p>
              <a:p>
                <a:r>
                  <a:rPr lang="en-US" altLang="zh-CN" sz="2800" dirty="0"/>
                  <a:t>The bits for virtual address: 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latin typeface="Cambria Math" panose="02040503050406030204" pitchFamily="18" charset="0"/>
                      </a:rPr>
                      <m:t>3+2+3=8</m:t>
                    </m:r>
                  </m:oMath>
                </a14:m>
                <a:endParaRPr lang="en-US" altLang="zh-CN" sz="2800" dirty="0"/>
              </a:p>
              <a:p>
                <a:r>
                  <a:rPr lang="en-US" altLang="zh-CN" sz="2800" dirty="0"/>
                  <a:t>Virtual address space size: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sup>
                    </m:sSup>
                  </m:oMath>
                </a14:m>
                <a:endParaRPr lang="en-US" altLang="zh-CN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33800C8-A9BB-4481-830B-66EA88135F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810" y="1176841"/>
                <a:ext cx="9319860" cy="5262979"/>
              </a:xfrm>
              <a:prstGeom prst="rect">
                <a:avLst/>
              </a:prstGeom>
              <a:blipFill>
                <a:blip r:embed="rId2"/>
                <a:stretch>
                  <a:fillRect l="-1374" t="-1275" r="-1440" b="-23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标题 1">
            <a:extLst>
              <a:ext uri="{FF2B5EF4-FFF2-40B4-BE49-F238E27FC236}">
                <a16:creationId xmlns:a16="http://schemas.microsoft.com/office/drawing/2014/main" id="{97544FBE-906C-40C9-95AA-8B0D425CF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530" y="379801"/>
            <a:ext cx="10969200" cy="705600"/>
          </a:xfrm>
        </p:spPr>
        <p:txBody>
          <a:bodyPr/>
          <a:lstStyle/>
          <a:p>
            <a:r>
              <a:rPr lang="en-US" altLang="zh-CN" dirty="0"/>
              <a:t>Assignment3-1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D572CAD-C1E7-47E1-976B-3F16FBEA6F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359811"/>
              </p:ext>
            </p:extLst>
          </p:nvPr>
        </p:nvGraphicFramePr>
        <p:xfrm>
          <a:off x="10295500" y="880110"/>
          <a:ext cx="1615160" cy="585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5160">
                  <a:extLst>
                    <a:ext uri="{9D8B030D-6E8A-4147-A177-3AD203B41FA5}">
                      <a16:colId xmlns:a16="http://schemas.microsoft.com/office/drawing/2014/main" val="3582893325"/>
                    </a:ext>
                  </a:extLst>
                </a:gridCol>
              </a:tblGrid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15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86268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14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950996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13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11463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309616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52620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347500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655301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309714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46467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548135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060627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37108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383255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370588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241639"/>
                  </a:ext>
                </a:extLst>
              </a:tr>
              <a:tr h="162032"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2238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D327E08-856F-4C63-9022-57B8458A303B}"/>
              </a:ext>
            </a:extLst>
          </p:cNvPr>
          <p:cNvSpPr txBox="1"/>
          <p:nvPr/>
        </p:nvSpPr>
        <p:spPr>
          <a:xfrm>
            <a:off x="9429282" y="6362938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page0</a:t>
            </a:r>
            <a:endParaRPr lang="zh-CN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6EAFD0-0BDF-4902-941F-5F39F251A848}"/>
              </a:ext>
            </a:extLst>
          </p:cNvPr>
          <p:cNvSpPr txBox="1"/>
          <p:nvPr/>
        </p:nvSpPr>
        <p:spPr>
          <a:xfrm>
            <a:off x="9429281" y="3436858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page1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2559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C779B2-7A39-4D56-84BC-1A052551648C}"/>
              </a:ext>
            </a:extLst>
          </p:cNvPr>
          <p:cNvSpPr txBox="1"/>
          <p:nvPr/>
        </p:nvSpPr>
        <p:spPr>
          <a:xfrm>
            <a:off x="429930" y="336360"/>
            <a:ext cx="116744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b) For virtual address space defined by the two level page table as shown in Figure1, given the following virtual addresses: 22, 68, 150, 245.</a:t>
            </a:r>
          </a:p>
          <a:p>
            <a:r>
              <a:rPr lang="en-US" altLang="zh-CN" sz="2800" dirty="0"/>
              <a:t>Which of the above addresses would be mapped? If the virtual address is</a:t>
            </a:r>
          </a:p>
          <a:p>
            <a:r>
              <a:rPr lang="en-US" altLang="zh-CN" sz="2800" dirty="0"/>
              <a:t>mapped, what is its corresponding physical address?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8D9A0A-62F0-473B-9548-0366DA723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930" y="2832644"/>
            <a:ext cx="6097870" cy="402535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6F6D8C4-F70D-493B-96B0-871F60243E56}"/>
                  </a:ext>
                </a:extLst>
              </p:cNvPr>
              <p:cNvSpPr txBox="1"/>
              <p:nvPr/>
            </p:nvSpPr>
            <p:spPr>
              <a:xfrm>
                <a:off x="6267150" y="2794000"/>
                <a:ext cx="5666936" cy="36933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22</m:t>
                              </m:r>
                            </m:e>
                          </m:d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=00010110</m:t>
                      </m:r>
                    </m:oMath>
                  </m:oMathPara>
                </a14:m>
                <a:endParaRPr lang="en-US" altLang="zh-CN" dirty="0"/>
              </a:p>
              <a:p>
                <a:r>
                  <a:rPr lang="en-US" altLang="zh-CN" dirty="0"/>
                  <a:t>Page directory index: 0, Page directory index: 2, offset:6</a:t>
                </a:r>
              </a:p>
              <a:p>
                <a:r>
                  <a:rPr lang="en-US" altLang="zh-CN" dirty="0"/>
                  <a:t>Physical address: 6*8+6=54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68</m:t>
                              </m:r>
                            </m:e>
                          </m:d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=01000100</m:t>
                      </m:r>
                    </m:oMath>
                  </m:oMathPara>
                </a14:m>
                <a:endParaRPr lang="en-US" altLang="zh-CN" dirty="0"/>
              </a:p>
              <a:p>
                <a:r>
                  <a:rPr lang="en-US" altLang="zh-CN" dirty="0"/>
                  <a:t>Page directory index: 1, Page directory index: 0, offset:4</a:t>
                </a:r>
              </a:p>
              <a:p>
                <a:r>
                  <a:rPr lang="en-US" altLang="zh-CN" dirty="0"/>
                  <a:t>Not mapped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150</m:t>
                              </m:r>
                            </m:e>
                          </m:d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=10010110</m:t>
                      </m:r>
                    </m:oMath>
                  </m:oMathPara>
                </a14:m>
                <a:endParaRPr lang="en-US" altLang="zh-CN" dirty="0"/>
              </a:p>
              <a:p>
                <a:r>
                  <a:rPr lang="en-US" altLang="zh-CN" dirty="0"/>
                  <a:t>Page directory index: 2, Page directory index: 2, offset:6</a:t>
                </a:r>
              </a:p>
              <a:p>
                <a:r>
                  <a:rPr lang="en-US" altLang="zh-CN" dirty="0"/>
                  <a:t>Physical address: 4*8+6=38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150</m:t>
                              </m:r>
                            </m:e>
                          </m:d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=11110101</m:t>
                      </m:r>
                    </m:oMath>
                  </m:oMathPara>
                </a14:m>
                <a:endParaRPr lang="en-US" altLang="zh-CN" dirty="0"/>
              </a:p>
              <a:p>
                <a:r>
                  <a:rPr lang="en-US" altLang="zh-CN" dirty="0"/>
                  <a:t>Page directory index: 3, Page directory index: 6, offset:5</a:t>
                </a:r>
              </a:p>
              <a:p>
                <a:r>
                  <a:rPr lang="en-US" altLang="zh-CN" dirty="0"/>
                  <a:t>Not mapped</a:t>
                </a:r>
              </a:p>
              <a:p>
                <a:endParaRPr lang="en-US" altLang="zh-CN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6F6D8C4-F70D-493B-96B0-871F60243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7150" y="2794000"/>
                <a:ext cx="5666936" cy="3693319"/>
              </a:xfrm>
              <a:prstGeom prst="rect">
                <a:avLst/>
              </a:prstGeom>
              <a:blipFill>
                <a:blip r:embed="rId3"/>
                <a:stretch>
                  <a:fillRect l="-86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C9403C7-6949-4DB3-9846-3CC865AB64E0}"/>
                  </a:ext>
                </a:extLst>
              </p:cNvPr>
              <p:cNvSpPr txBox="1"/>
              <p:nvPr/>
            </p:nvSpPr>
            <p:spPr>
              <a:xfrm>
                <a:off x="1889316" y="2307777"/>
                <a:ext cx="8755667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𝑃h𝑦𝑠𝑖𝑐𝑎𝑙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𝐴𝑑𝑑𝑟𝑒𝑠𝑠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𝑃𝑎𝑔𝑒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𝐹𝑟𝑎𝑚𝑒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𝑁𝑢𝑚𝑏𝑒𝑟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𝑃𝑎𝑔𝑒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𝑆𝑖𝑧𝑒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𝑂𝑓𝑓𝑠𝑒𝑡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C9403C7-6949-4DB3-9846-3CC865AB64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9316" y="2307777"/>
                <a:ext cx="8755667" cy="369332"/>
              </a:xfrm>
              <a:prstGeom prst="rect">
                <a:avLst/>
              </a:prstGeom>
              <a:blipFill>
                <a:blip r:embed="rId4"/>
                <a:stretch>
                  <a:fillRect l="-696" r="-557" b="-3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0570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BAA4E4-7512-4632-89DB-6BDC5CE010FA}"/>
              </a:ext>
            </a:extLst>
          </p:cNvPr>
          <p:cNvSpPr txBox="1"/>
          <p:nvPr/>
        </p:nvSpPr>
        <p:spPr>
          <a:xfrm>
            <a:off x="258780" y="320457"/>
            <a:ext cx="1167444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c) A program has three segments that should be loaded and mapped. The virtual address range and physical address range for these three segments is as the followings:</a:t>
            </a:r>
          </a:p>
          <a:p>
            <a:r>
              <a:rPr lang="en-US" altLang="zh-CN" sz="2800" dirty="0"/>
              <a:t>Code: VA: [16,40)</a:t>
            </a:r>
            <a:r>
              <a:rPr lang="zh-CN" altLang="en-US" sz="2800" dirty="0"/>
              <a:t>→</a:t>
            </a:r>
            <a:r>
              <a:rPr lang="en-US" altLang="zh-CN" sz="2800" dirty="0"/>
              <a:t>PA: [0,24)</a:t>
            </a:r>
          </a:p>
          <a:p>
            <a:r>
              <a:rPr lang="en-US" altLang="zh-CN" sz="2800" dirty="0"/>
              <a:t>Data: VA:[48,80)</a:t>
            </a:r>
            <a:r>
              <a:rPr lang="zh-CN" altLang="en-US" sz="2800" dirty="0"/>
              <a:t>→</a:t>
            </a:r>
            <a:r>
              <a:rPr lang="en-US" altLang="zh-CN" sz="2800" dirty="0"/>
              <a:t>PA: [24,56)</a:t>
            </a:r>
          </a:p>
          <a:p>
            <a:r>
              <a:rPr lang="en-US" altLang="zh-CN" sz="2800" dirty="0"/>
              <a:t>Stack: VA:[240,256)</a:t>
            </a:r>
            <a:r>
              <a:rPr lang="zh-CN" altLang="en-US" sz="2800" dirty="0"/>
              <a:t>→</a:t>
            </a:r>
            <a:r>
              <a:rPr lang="en-US" altLang="zh-CN" sz="2800" dirty="0"/>
              <a:t>PA:[56,72)</a:t>
            </a:r>
          </a:p>
          <a:p>
            <a:endParaRPr lang="en-US" altLang="zh-CN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F7E2D9-5BD3-451E-ABDB-D854B6324D6B}"/>
              </a:ext>
            </a:extLst>
          </p:cNvPr>
          <p:cNvSpPr txBox="1"/>
          <p:nvPr/>
        </p:nvSpPr>
        <p:spPr>
          <a:xfrm>
            <a:off x="258780" y="3225800"/>
            <a:ext cx="11299888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Explanation:</a:t>
            </a:r>
          </a:p>
          <a:p>
            <a:r>
              <a:rPr lang="en-US" altLang="zh-CN" sz="2800" dirty="0"/>
              <a:t>VA: [16,40)   binary: 00010000-00100111</a:t>
            </a:r>
          </a:p>
          <a:p>
            <a:r>
              <a:rPr lang="en-US" altLang="zh-CN" sz="2800" dirty="0"/>
              <a:t>Page Directory index: 00, Page Table Index: 010-100</a:t>
            </a:r>
          </a:p>
          <a:p>
            <a:r>
              <a:rPr lang="en-US" altLang="zh-CN" sz="2800" dirty="0"/>
              <a:t>VA: [48,80)   binary: 00110000-01001111</a:t>
            </a:r>
          </a:p>
          <a:p>
            <a:r>
              <a:rPr lang="en-US" altLang="zh-CN" sz="2800" dirty="0"/>
              <a:t>Page Directory index: 00-01, Page Table Index: 00: 110-111, 01:000-001</a:t>
            </a:r>
          </a:p>
          <a:p>
            <a:r>
              <a:rPr lang="en-US" altLang="zh-CN" sz="2800" dirty="0"/>
              <a:t>VA: [240,256) binary: 11110000-11111111</a:t>
            </a:r>
          </a:p>
          <a:p>
            <a:r>
              <a:rPr lang="en-US" altLang="zh-CN" sz="2800" dirty="0"/>
              <a:t>Page Directory index: 11, Page Table Index: 110-111</a:t>
            </a:r>
          </a:p>
        </p:txBody>
      </p:sp>
    </p:spTree>
    <p:extLst>
      <p:ext uri="{BB962C8B-B14F-4D97-AF65-F5344CB8AC3E}">
        <p14:creationId xmlns:p14="http://schemas.microsoft.com/office/powerpoint/2010/main" val="3859396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71AE548-5A62-4170-861F-23F95AC36F14}"/>
              </a:ext>
            </a:extLst>
          </p:cNvPr>
          <p:cNvSpPr txBox="1"/>
          <p:nvPr/>
        </p:nvSpPr>
        <p:spPr>
          <a:xfrm>
            <a:off x="368300" y="363478"/>
            <a:ext cx="6768199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Code: VA: [16,40)</a:t>
            </a:r>
            <a:r>
              <a:rPr lang="zh-CN" altLang="en-US" sz="2000" dirty="0"/>
              <a:t>→</a:t>
            </a:r>
            <a:r>
              <a:rPr lang="en-US" altLang="zh-CN" sz="2000" dirty="0"/>
              <a:t>PA: [0,24)</a:t>
            </a:r>
          </a:p>
          <a:p>
            <a:r>
              <a:rPr lang="en-US" altLang="zh-CN" sz="2000" dirty="0"/>
              <a:t>Data: VA:[48,80)</a:t>
            </a:r>
            <a:r>
              <a:rPr lang="zh-CN" altLang="en-US" sz="2000" dirty="0"/>
              <a:t>→</a:t>
            </a:r>
            <a:r>
              <a:rPr lang="en-US" altLang="zh-CN" sz="2000" dirty="0"/>
              <a:t>PA: [24,56)</a:t>
            </a:r>
          </a:p>
          <a:p>
            <a:r>
              <a:rPr lang="en-US" altLang="zh-CN" sz="2000" dirty="0"/>
              <a:t>Stack: VA:[240,256)</a:t>
            </a:r>
            <a:r>
              <a:rPr lang="zh-CN" altLang="en-US" sz="2000" dirty="0"/>
              <a:t>→</a:t>
            </a:r>
            <a:r>
              <a:rPr lang="en-US" altLang="zh-CN" sz="2000" dirty="0"/>
              <a:t>PA:[56,72)</a:t>
            </a:r>
          </a:p>
          <a:p>
            <a:endParaRPr lang="en-US" altLang="zh-CN" sz="2000" dirty="0"/>
          </a:p>
          <a:p>
            <a:r>
              <a:rPr lang="en-US" altLang="zh-CN" sz="2000" dirty="0"/>
              <a:t>Because of 8 physical addresses in one page, then</a:t>
            </a:r>
          </a:p>
          <a:p>
            <a:r>
              <a:rPr lang="en-US" altLang="zh-CN" sz="2000" dirty="0"/>
              <a:t>PA: [0,24)   page frame number range: [0/8,24/8)={0,1,2}</a:t>
            </a:r>
          </a:p>
          <a:p>
            <a:r>
              <a:rPr lang="en-US" altLang="zh-CN" sz="2000" dirty="0"/>
              <a:t>PA: [24,56) page frame number range: [24/8, 56/8)={3,4,5,6}</a:t>
            </a:r>
          </a:p>
          <a:p>
            <a:r>
              <a:rPr lang="en-US" altLang="zh-CN" sz="2000" dirty="0"/>
              <a:t>PA: [56,72) page frame number range: [56/8, 72/8)={7,8}</a:t>
            </a:r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66A84C-C675-4C6B-BCF2-198CAF7A3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920" y="3043949"/>
            <a:ext cx="8198480" cy="381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900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CD7CCE-2EA9-47C3-94FC-C98D9B547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530" y="379801"/>
            <a:ext cx="10969200" cy="705600"/>
          </a:xfrm>
        </p:spPr>
        <p:txBody>
          <a:bodyPr/>
          <a:lstStyle/>
          <a:p>
            <a:r>
              <a:rPr lang="en-US" altLang="zh-CN" dirty="0"/>
              <a:t>Assignment4-1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D40A96-96FB-496D-A8EB-3F6D803E6458}"/>
              </a:ext>
            </a:extLst>
          </p:cNvPr>
          <p:cNvSpPr txBox="1"/>
          <p:nvPr/>
        </p:nvSpPr>
        <p:spPr>
          <a:xfrm>
            <a:off x="505530" y="1085401"/>
            <a:ext cx="1157079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Suppose that there is a file with SFS and we have read the contents of its </a:t>
            </a:r>
            <a:r>
              <a:rPr lang="en-US" altLang="zh-CN" sz="2000" dirty="0" err="1"/>
              <a:t>inode</a:t>
            </a:r>
            <a:r>
              <a:rPr lang="en-US" altLang="zh-CN" sz="2000" dirty="0"/>
              <a:t> and related data blocks </a:t>
            </a:r>
          </a:p>
          <a:p>
            <a:r>
              <a:rPr lang="en-US" altLang="zh-CN" sz="2000" dirty="0"/>
              <a:t>into the memory as shown in the following figure. The size of one data block is 4KB. </a:t>
            </a:r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Here, each cell represents a 4-byte memory space </a:t>
            </a:r>
          </a:p>
          <a:p>
            <a:r>
              <a:rPr lang="en-US" altLang="zh-CN" sz="2000" dirty="0"/>
              <a:t>and the decimal number inside is the unsigned </a:t>
            </a:r>
          </a:p>
          <a:p>
            <a:r>
              <a:rPr lang="en-US" altLang="zh-CN" sz="2000" dirty="0"/>
              <a:t>integer stored correspondingly.</a:t>
            </a:r>
            <a:endParaRPr lang="zh-CN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015CF6-7019-4790-AD78-B9B4A7FDD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929" y="1951614"/>
            <a:ext cx="4795071" cy="485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38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06E0B1-1815-42DA-A23F-D3C23CB75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131" y="787400"/>
            <a:ext cx="5482416" cy="5816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A47599-E4D6-47FF-80EC-F8B04AF0A6CE}"/>
              </a:ext>
            </a:extLst>
          </p:cNvPr>
          <p:cNvSpPr txBox="1"/>
          <p:nvPr/>
        </p:nvSpPr>
        <p:spPr>
          <a:xfrm>
            <a:off x="469900" y="609600"/>
            <a:ext cx="85979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LcParenBoth"/>
            </a:pPr>
            <a:r>
              <a:rPr lang="en-US" altLang="zh-CN" sz="2800" dirty="0"/>
              <a:t>What is the biggest size we can have for a file with SFS?</a:t>
            </a:r>
          </a:p>
          <a:p>
            <a:r>
              <a:rPr lang="en-US" altLang="zh-CN" sz="2800" dirty="0"/>
              <a:t> </a:t>
            </a:r>
          </a:p>
          <a:p>
            <a:r>
              <a:rPr lang="en-US" altLang="zh-CN" sz="2800" dirty="0"/>
              <a:t>2 direct pointers+1 indirect pointer</a:t>
            </a:r>
          </a:p>
          <a:p>
            <a:r>
              <a:rPr lang="en-US" altLang="zh-CN" sz="2800" dirty="0"/>
              <a:t>For each indirect pointer, </a:t>
            </a:r>
          </a:p>
          <a:p>
            <a:r>
              <a:rPr lang="en-US" altLang="zh-CN" sz="2800" dirty="0"/>
              <a:t>the file with the largest size would include</a:t>
            </a:r>
          </a:p>
          <a:p>
            <a:r>
              <a:rPr lang="en-US" altLang="zh-CN" sz="2800" dirty="0"/>
              <a:t>all the pointers in data block 25</a:t>
            </a:r>
          </a:p>
          <a:p>
            <a:endParaRPr lang="en-US" altLang="zh-CN" sz="2800" dirty="0"/>
          </a:p>
          <a:p>
            <a:r>
              <a:rPr lang="en-US" altLang="zh-CN" sz="2800" dirty="0"/>
              <a:t>How many pointers?  4KB/4B=1K=1024</a:t>
            </a:r>
          </a:p>
          <a:p>
            <a:r>
              <a:rPr lang="en-US" altLang="zh-CN" sz="2800" dirty="0"/>
              <a:t>How many data blocks? 2+1024</a:t>
            </a:r>
          </a:p>
          <a:p>
            <a:r>
              <a:rPr lang="en-US" altLang="zh-CN" sz="2800" dirty="0"/>
              <a:t>The size of the files</a:t>
            </a:r>
          </a:p>
          <a:p>
            <a:r>
              <a:rPr lang="en-US" altLang="zh-CN" sz="2800" dirty="0"/>
              <a:t>(2+1024)*4KB=4104KB=4202496B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158273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D34F88-45CF-411D-9A5F-7A73A9243173}"/>
              </a:ext>
            </a:extLst>
          </p:cNvPr>
          <p:cNvSpPr txBox="1"/>
          <p:nvPr/>
        </p:nvSpPr>
        <p:spPr>
          <a:xfrm>
            <a:off x="323850" y="342900"/>
            <a:ext cx="115443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b) Provide data block numbers in sequence that will be read from the disk (only data blocks that contain file data) when </a:t>
            </a:r>
            <a:r>
              <a:rPr lang="en-US" altLang="zh-CN" sz="2000" dirty="0" err="1"/>
              <a:t>read_t</a:t>
            </a:r>
            <a:r>
              <a:rPr lang="en-US" altLang="zh-CN" sz="2000" dirty="0"/>
              <a:t> (</a:t>
            </a:r>
            <a:r>
              <a:rPr lang="en-US" altLang="zh-CN" sz="2000" dirty="0" err="1"/>
              <a:t>inum</a:t>
            </a:r>
            <a:r>
              <a:rPr lang="en-US" altLang="zh-CN" sz="2000" dirty="0"/>
              <a:t>, offset, buff, count) is called in a user program, where </a:t>
            </a:r>
            <a:r>
              <a:rPr lang="en-US" altLang="zh-CN" sz="2000" dirty="0" err="1"/>
              <a:t>inum</a:t>
            </a:r>
            <a:r>
              <a:rPr lang="en-US" altLang="zh-CN" sz="2000" dirty="0"/>
              <a:t> is the corresponding </a:t>
            </a:r>
            <a:r>
              <a:rPr lang="en-US" altLang="zh-CN" sz="2000" dirty="0" err="1"/>
              <a:t>inode</a:t>
            </a:r>
            <a:r>
              <a:rPr lang="en-US" altLang="zh-CN" sz="2000" dirty="0"/>
              <a:t> number for the above </a:t>
            </a:r>
            <a:r>
              <a:rPr lang="en-US" altLang="zh-CN" sz="2000" dirty="0" err="1"/>
              <a:t>inode</a:t>
            </a:r>
            <a:r>
              <a:rPr lang="en-US" altLang="zh-CN" sz="2000" dirty="0"/>
              <a:t>, and buff is a pointer that points to a user-defined buffer. offset and count are the starting point and total bytes to be read in the file. (They are measured by byte)</a:t>
            </a:r>
          </a:p>
          <a:p>
            <a:endParaRPr lang="en-US" altLang="zh-CN" sz="2000" dirty="0"/>
          </a:p>
          <a:p>
            <a:r>
              <a:rPr lang="en-US" altLang="zh-CN" sz="2000" dirty="0"/>
              <a:t>For example, </a:t>
            </a:r>
            <a:r>
              <a:rPr lang="en-US" altLang="zh-CN" sz="2000" dirty="0" err="1"/>
              <a:t>read_t</a:t>
            </a:r>
            <a:r>
              <a:rPr lang="en-US" altLang="zh-CN" sz="2000" dirty="0"/>
              <a:t> (</a:t>
            </a:r>
            <a:r>
              <a:rPr lang="en-US" altLang="zh-CN" sz="2000" dirty="0" err="1"/>
              <a:t>inum</a:t>
            </a:r>
            <a:r>
              <a:rPr lang="en-US" altLang="zh-CN" sz="2000" dirty="0"/>
              <a:t>, 133, buff, 40) would read the contents in the file with 40 bytes, from the offset of 133 bytes.   </a:t>
            </a:r>
            <a:endParaRPr lang="zh-CN" alt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EA5F80-4CAE-436C-B934-22596718F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15" y="3091484"/>
            <a:ext cx="7727950" cy="17381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26550C-82F0-4579-8525-E32AE29CA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9129" y="2642414"/>
            <a:ext cx="3852871" cy="40885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B99278-F823-4036-997A-0FF43A18C479}"/>
              </a:ext>
            </a:extLst>
          </p:cNvPr>
          <p:cNvSpPr txBox="1"/>
          <p:nvPr/>
        </p:nvSpPr>
        <p:spPr>
          <a:xfrm>
            <a:off x="365915" y="5023666"/>
            <a:ext cx="82141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Example1:  offset 133, from the 133/(4*1024)=0 pointer, total data block number:</a:t>
            </a:r>
          </a:p>
          <a:p>
            <a:r>
              <a:rPr lang="en-US" altLang="zh-CN" dirty="0"/>
              <a:t>Floor(40/(4*1024)+1)=1   1 block from 5</a:t>
            </a:r>
            <a:r>
              <a:rPr lang="en-US" altLang="zh-CN" baseline="30000" dirty="0"/>
              <a:t>th</a:t>
            </a:r>
            <a:r>
              <a:rPr lang="en-US" altLang="zh-CN" dirty="0"/>
              <a:t> block    data block number: 5</a:t>
            </a:r>
          </a:p>
          <a:p>
            <a:r>
              <a:rPr lang="en-US" altLang="zh-CN" dirty="0"/>
              <a:t>Example2:  offset 133, from the 133/(4*1024)=0 pointer, total data block number:</a:t>
            </a:r>
          </a:p>
          <a:p>
            <a:r>
              <a:rPr lang="en-US" altLang="zh-CN" dirty="0"/>
              <a:t>Floor(6000/(4*1024)+1)=2  data block number: 5,19</a:t>
            </a:r>
          </a:p>
        </p:txBody>
      </p:sp>
    </p:spTree>
    <p:extLst>
      <p:ext uri="{BB962C8B-B14F-4D97-AF65-F5344CB8AC3E}">
        <p14:creationId xmlns:p14="http://schemas.microsoft.com/office/powerpoint/2010/main" val="7858358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1785</Words>
  <Application>Microsoft Office PowerPoint</Application>
  <PresentationFormat>Widescreen</PresentationFormat>
  <Paragraphs>185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等线</vt:lpstr>
      <vt:lpstr>等线 Light</vt:lpstr>
      <vt:lpstr>Arial</vt:lpstr>
      <vt:lpstr>Cambria Math</vt:lpstr>
      <vt:lpstr>Office Theme</vt:lpstr>
      <vt:lpstr>PowerPoint Presentation</vt:lpstr>
      <vt:lpstr>Assignment3-1</vt:lpstr>
      <vt:lpstr>Assignment3-1</vt:lpstr>
      <vt:lpstr>PowerPoint Presentation</vt:lpstr>
      <vt:lpstr>PowerPoint Presentation</vt:lpstr>
      <vt:lpstr>PowerPoint Presentation</vt:lpstr>
      <vt:lpstr>Assignment4-1</vt:lpstr>
      <vt:lpstr>PowerPoint Presentation</vt:lpstr>
      <vt:lpstr>PowerPoint Presentation</vt:lpstr>
      <vt:lpstr>PowerPoint Presentation</vt:lpstr>
      <vt:lpstr>Assignment4-2</vt:lpstr>
      <vt:lpstr>Assignment4-2</vt:lpstr>
      <vt:lpstr>Assignment4-2</vt:lpstr>
      <vt:lpstr>PowerPoint Presentation</vt:lpstr>
      <vt:lpstr>Assignment3-2</vt:lpstr>
      <vt:lpstr>Assignment3-2</vt:lpstr>
      <vt:lpstr>Assignment 3 Bonus</vt:lpstr>
      <vt:lpstr>Assignment 3 Bonus</vt:lpstr>
      <vt:lpstr>Assignment 3 Bonus</vt:lpstr>
      <vt:lpstr>Assignment 3 Bonus</vt:lpstr>
      <vt:lpstr>Assignment 3 Bonus</vt:lpstr>
      <vt:lpstr>Assignment 3 Bonus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CSE</dc:creator>
  <cp:lastModifiedBy>CSE</cp:lastModifiedBy>
  <cp:revision>39</cp:revision>
  <dcterms:created xsi:type="dcterms:W3CDTF">2023-04-18T08:22:55Z</dcterms:created>
  <dcterms:modified xsi:type="dcterms:W3CDTF">2023-04-19T05:26:18Z</dcterms:modified>
</cp:coreProperties>
</file>

<file path=docProps/thumbnail.jpeg>
</file>